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9" r:id="rId2"/>
    <p:sldId id="919" r:id="rId3"/>
    <p:sldId id="918" r:id="rId4"/>
    <p:sldId id="921" r:id="rId5"/>
    <p:sldId id="920" r:id="rId6"/>
    <p:sldId id="905" r:id="rId7"/>
    <p:sldId id="922" r:id="rId8"/>
    <p:sldId id="923" r:id="rId9"/>
    <p:sldId id="906" r:id="rId10"/>
    <p:sldId id="904" r:id="rId11"/>
    <p:sldId id="907" r:id="rId12"/>
    <p:sldId id="924" r:id="rId13"/>
    <p:sldId id="908" r:id="rId14"/>
    <p:sldId id="909" r:id="rId15"/>
    <p:sldId id="903" r:id="rId16"/>
    <p:sldId id="910" r:id="rId17"/>
    <p:sldId id="911" r:id="rId18"/>
    <p:sldId id="912" r:id="rId19"/>
    <p:sldId id="913" r:id="rId20"/>
    <p:sldId id="914" r:id="rId21"/>
    <p:sldId id="915" r:id="rId22"/>
    <p:sldId id="916" r:id="rId23"/>
    <p:sldId id="90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5607" autoAdjust="0"/>
  </p:normalViewPr>
  <p:slideViewPr>
    <p:cSldViewPr snapToGrid="0">
      <p:cViewPr>
        <p:scale>
          <a:sx n="100" d="100"/>
          <a:sy n="100" d="100"/>
        </p:scale>
        <p:origin x="490" y="504"/>
      </p:cViewPr>
      <p:guideLst/>
    </p:cSldViewPr>
  </p:slideViewPr>
  <p:outlineViewPr>
    <p:cViewPr>
      <p:scale>
        <a:sx n="33" d="100"/>
        <a:sy n="33" d="100"/>
      </p:scale>
      <p:origin x="0" y="-9029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9C704-B8F9-449B-B828-36D786A1FE73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4F452-85BD-4268-B680-C313DBFD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31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-&gt; Conclusion -&gt; Some assertion are not universal</a:t>
            </a:r>
          </a:p>
          <a:p>
            <a:r>
              <a:rPr lang="en-US" dirty="0"/>
              <a:t>(Quine’s paradox – </a:t>
            </a:r>
            <a:r>
              <a:rPr lang="en-US" dirty="0" err="1"/>
              <a:t>Yablo’s</a:t>
            </a:r>
            <a:r>
              <a:rPr lang="en-US" dirty="0"/>
              <a:t> paradox) -&gt; Logical consistency is not a property of individual statements  -&gt; Introduce the idea of logical contexts.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53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logical context will allows allow all possible truth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76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 Functions on truth values induce functions on statements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59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8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notion of </a:t>
            </a:r>
            <a:r>
              <a:rPr lang="en-US"/>
              <a:t>equivalence Table 1.2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52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29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statements are “prime elements”, no specified further (in terms of grammar, </a:t>
            </a:r>
            <a:r>
              <a:rPr lang="en-US" dirty="0" err="1"/>
              <a:t>etc</a:t>
            </a:r>
            <a:r>
              <a:rPr lang="en-US" dirty="0"/>
              <a:t>…), structure and meaning of the assertion is not part of the formal system (because it would be impossible… web of meaning)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11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capture logical relationships between statements by keeping track of what truth combinations are allowed by the semantic content of the statement (again, note that it’s a feature of the context, not of the individual statement)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18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of the semantic content of the statements is captured by what truth value can be assigned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86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Possible assignments are determined by the semantic content of the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00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whether a statement is a certainty or not depends on context. Mass of the electron: contingent if measuring the mass, certainty for particle identification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79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keep track whether the truth of one statement depends on the truth of others: function on truth values – introduce truth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01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Applying truth tables to the 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40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FB9D-FE32-4608-A322-879EB604C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BEF24-38DB-414B-9143-835F94C54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49D3D-74DA-4CF4-9D8A-35BEC58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A1AE-5DAB-4E41-9E51-25C599575BB0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2A6A3-4127-48D5-9784-9FE0EA9F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A031F-D251-4900-90B5-0DBC5EEB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7EBE43-81C5-C3A7-19B2-4AEF320C73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05" y="4369993"/>
            <a:ext cx="1676403" cy="1524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5FB429-4DC1-9EA8-5594-36E9029DC1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754" y="5936692"/>
            <a:ext cx="2229706" cy="75785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AF2D39E-1CF2-6C35-A74E-C2E85F817FF0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3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1A85-F374-4F3F-BA0C-52075B07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497C3-0A16-4208-BEB3-607737FDD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ED635-7E11-4664-8FBC-36FEBFF2D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3D80-C2D7-44EB-9453-9205AD76814F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9DE0C-6D6F-4D42-817A-BBD09369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03EC4-334C-45C4-A174-AFF5497F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3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97DE0-D863-4430-924C-3EB271CE8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8BD85-A68E-409D-B87F-BAD203419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AA6CF-52A1-4471-AFF7-79B37FEF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4566-B9D7-4BAE-91BA-A6126A23E47D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4AF83-3843-42EB-A5A1-2BDCD43F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68DFD-8437-42AF-BA50-3290D8CD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9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083A-4E98-4B0F-9BE9-89B3801C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EDFED-B2F5-4E8E-B7CC-56CC10C1C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BC790-453E-4FDF-8576-041B1DF9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BC8FBAB-8131-440B-982D-5FFA7A53024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0EDE3E1-E2CD-4E00-ABD7-0F88148EC8AA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D6FF50-33B5-48AA-9106-E41AD3A7C7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1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CB5C-4D91-4CEE-A37D-A6D6EA77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2FF89-CC5E-4ECF-8587-C5477617E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5818F-79A2-4B99-9E93-0A0D3450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1FD97-B171-4664-9387-6C1400880CCF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0A171-786D-4212-94DA-A3B5DDCB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C80CF-897E-4A36-9214-10EE125C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4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B1A4-D1EF-45A3-9791-016116AF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615B-3F88-41CF-8B1F-20FB3C7BE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55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97195-09DC-40DF-8642-91B5CEAE2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FD46-DF3C-4CF1-8DB8-AE555EDA6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F2BC1-FC8E-441B-854A-73B6F6F43270}" type="datetime1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A3C63-BDA7-4CD1-98D2-7B44F82B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C5504-0686-44F8-A23D-45B91F88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2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177B-A747-42FD-8F29-D1361B4E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EB389-9A95-4143-B34D-74A157C3E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FF914-FCFA-477B-964A-C59B91251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6DC335-A7AE-4EBC-A953-CD7B08744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6B780-1F08-4E36-968D-D083275A4F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AC007B-DA08-41DC-96BA-9EDC62C18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EBD5-FA1A-404A-B962-DC2C3404E693}" type="datetime1">
              <a:rPr lang="en-US" smtClean="0"/>
              <a:t>12/15/2023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2FD71-2584-48F8-992F-EBA7CFFA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FB88B5-3CD1-407E-B5B5-2FDF80D2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0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D30F-053D-46F9-9A37-D1DA8923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A0CFC-E613-4829-BB1E-23DC17F1F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4C9B1-38A7-4FCE-A708-FF38E3C03BD9}" type="datetime1">
              <a:rPr lang="en-US" smtClean="0"/>
              <a:t>12/15/2023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4F9ED-0DC1-499C-966A-67FA8369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F0D14-ECEA-4749-973A-35A78F79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3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7A8DE-26FB-44D4-A9F1-CB9FF422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41A25-79A9-4D3C-A8ED-6D7D1BE54EAB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6CC65-9693-4336-8892-7DBB0D42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2D98-AE7E-447E-AA93-A2032A1F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2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36F1-9482-436E-9974-452FA8C0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3F32D-85F2-44AA-81B0-6B60F5AE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A3A79-53E7-4E9B-A70E-77106E56C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D5672-F891-4ED6-8D9F-0B8771B5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A2462-D259-4B58-AEB3-225B8847BD20}" type="datetime1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72739-2C05-4A24-88F6-82BBE08F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75969-E211-4DE2-B886-5934860C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5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7BCD-8167-44E1-825E-012B6637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72A2AE-5BB8-4C31-9C94-6EDE7D578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1A6C8-B63C-47F8-8C8C-4DB028D4B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56164-D348-4A71-AE1D-E22897D3C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25D2F-E7DD-4EDB-8F30-509996C69CA0}" type="datetime1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6AADB-3A05-424C-9F43-41572E84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28A14-221B-4635-AA55-72AC789D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8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5AE79D-67AF-4A6E-B20E-A13E2603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55" y="84779"/>
            <a:ext cx="11984090" cy="8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FF892-5903-470F-A479-331C3937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55" y="1075038"/>
            <a:ext cx="11984090" cy="5381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86424-CA87-4045-BC8B-6EDDC11B3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4759" y="6580246"/>
            <a:ext cx="2229706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F5C6A-251B-4510-9AD3-59281DC647FA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D1E3F-305F-48EC-9661-A5555D6D9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9730" y="6565529"/>
            <a:ext cx="5967867" cy="235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D7172-52C7-47AA-A8CB-03E0DDB36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178" y="6572888"/>
            <a:ext cx="555908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AA285D-1676-8476-E3FF-1782C3DC601F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C4DAF4-877C-B697-9F33-77BD3CFF038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01" y="5161510"/>
            <a:ext cx="755810" cy="687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89385B-0892-E7A3-350A-12FC896047C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674" y="6273515"/>
            <a:ext cx="1313865" cy="4465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C0152C-5722-D560-A1D1-83330A0E1841}"/>
              </a:ext>
            </a:extLst>
          </p:cNvPr>
          <p:cNvSpPr txBox="1"/>
          <p:nvPr userDrawn="1"/>
        </p:nvSpPr>
        <p:spPr>
          <a:xfrm>
            <a:off x="9723330" y="5954370"/>
            <a:ext cx="215155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 dirty="0"/>
              <a:t>https://assumptionsofphysics.org/</a:t>
            </a:r>
          </a:p>
        </p:txBody>
      </p:sp>
    </p:spTree>
    <p:extLst>
      <p:ext uri="{BB962C8B-B14F-4D97-AF65-F5344CB8AC3E}">
        <p14:creationId xmlns:p14="http://schemas.microsoft.com/office/powerpoint/2010/main" val="360347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13.png"/><Relationship Id="rId4" Type="http://schemas.openxmlformats.org/officeDocument/2006/relationships/image" Target="../media/image2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6.png"/><Relationship Id="rId5" Type="http://schemas.openxmlformats.org/officeDocument/2006/relationships/image" Target="../media/image100.png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ECAB-F8A1-4D91-9779-D29F8617F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Physical mathematics</a:t>
            </a:r>
            <a:br>
              <a:rPr lang="en-US" dirty="0"/>
            </a:br>
            <a:r>
              <a:rPr lang="en-US" dirty="0"/>
              <a:t>1.1 Statements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9FC8D-3EB4-47A4-BE3E-3183805AE8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Assumptions of Physics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639624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C98E52-9DF7-2C23-7933-02F0909C6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0CD667-B41D-A9E9-6456-FE614EFC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56D73-2CAC-0FFB-3D7A-0FC512CEE5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9" r="1"/>
          <a:stretch/>
        </p:blipFill>
        <p:spPr>
          <a:xfrm>
            <a:off x="252664" y="215783"/>
            <a:ext cx="9661358" cy="1252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9171ED-8BE1-E337-B84C-B0955C7F4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503" y="3006841"/>
            <a:ext cx="298730" cy="164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CFB2AE-5201-BD68-7EAD-043995DA18CE}"/>
                  </a:ext>
                </a:extLst>
              </p:cNvPr>
              <p:cNvSpPr txBox="1"/>
              <p:nvPr/>
            </p:nvSpPr>
            <p:spPr>
              <a:xfrm>
                <a:off x="676575" y="2904478"/>
                <a:ext cx="37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CFB2AE-5201-BD68-7EAD-043995DA1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75" y="2904478"/>
                <a:ext cx="3714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8D021C3-461A-25C3-8593-3366DD5DB349}"/>
              </a:ext>
            </a:extLst>
          </p:cNvPr>
          <p:cNvSpPr txBox="1"/>
          <p:nvPr/>
        </p:nvSpPr>
        <p:spPr>
          <a:xfrm>
            <a:off x="6171843" y="1506783"/>
            <a:ext cx="5646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TODO: columns with text, add an “impossible assignment”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075BE137-0AB3-964D-641E-84B55F268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0386453"/>
                  </p:ext>
                </p:extLst>
              </p:nvPr>
            </p:nvGraphicFramePr>
            <p:xfrm>
              <a:off x="1420720" y="2535146"/>
              <a:ext cx="966135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03414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2798458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2340864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718622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cat”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mammal”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bird”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075BE137-0AB3-964D-641E-84B55F268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0386453"/>
                  </p:ext>
                </p:extLst>
              </p:nvPr>
            </p:nvGraphicFramePr>
            <p:xfrm>
              <a:off x="1420720" y="2535146"/>
              <a:ext cx="966135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03414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2798458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2340864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718622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cat”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mammal”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bird”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62411" t="-9836" r="-1773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6048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5A5571C-8FC5-B731-2897-EA48117A8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415665"/>
              </p:ext>
            </p:extLst>
          </p:nvPr>
        </p:nvGraphicFramePr>
        <p:xfrm>
          <a:off x="1468240" y="3890438"/>
          <a:ext cx="5786408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331">
                  <a:extLst>
                    <a:ext uri="{9D8B030D-6E8A-4147-A177-3AD203B41FA5}">
                      <a16:colId xmlns:a16="http://schemas.microsoft.com/office/drawing/2014/main" val="1259558155"/>
                    </a:ext>
                  </a:extLst>
                </a:gridCol>
                <a:gridCol w="2038721">
                  <a:extLst>
                    <a:ext uri="{9D8B030D-6E8A-4147-A177-3AD203B41FA5}">
                      <a16:colId xmlns:a16="http://schemas.microsoft.com/office/drawing/2014/main" val="125835019"/>
                    </a:ext>
                  </a:extLst>
                </a:gridCol>
                <a:gridCol w="1705356">
                  <a:extLst>
                    <a:ext uri="{9D8B030D-6E8A-4147-A177-3AD203B41FA5}">
                      <a16:colId xmlns:a16="http://schemas.microsoft.com/office/drawing/2014/main" val="3453478938"/>
                    </a:ext>
                  </a:extLst>
                </a:gridCol>
              </a:tblGrid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“that cat is a mammal”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“that mammal is a cat”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“that mammal is a bird”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20871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48719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83986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17158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996373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303593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A2949-8C57-213D-9362-50E52C48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D98AF-6D54-9A02-4270-F8C1F275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0D19A-AEC8-5CC9-C5D0-5AF900529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56" y="306496"/>
            <a:ext cx="8290290" cy="1226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28DEA3-FFD7-B2CF-08FC-3957E4EF0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56" y="1685786"/>
            <a:ext cx="8290290" cy="960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1B8D0E-DDD3-AD8E-B150-DB1B122A43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"/>
          <a:stretch/>
        </p:blipFill>
        <p:spPr>
          <a:xfrm>
            <a:off x="382655" y="2777567"/>
            <a:ext cx="8290290" cy="6322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5CAC92-0BCF-0C44-DD78-7EE5DE5F6E5A}"/>
              </a:ext>
            </a:extLst>
          </p:cNvPr>
          <p:cNvSpPr txBox="1"/>
          <p:nvPr/>
        </p:nvSpPr>
        <p:spPr>
          <a:xfrm>
            <a:off x="10080747" y="1540827"/>
            <a:ext cx="134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TODO: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F0B284-DFF3-B005-B62F-9D2333706FE8}"/>
                  </a:ext>
                </a:extLst>
              </p:cNvPr>
              <p:cNvSpPr txBox="1"/>
              <p:nvPr/>
            </p:nvSpPr>
            <p:spPr>
              <a:xfrm>
                <a:off x="812798" y="4551752"/>
                <a:ext cx="3140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F0B284-DFF3-B005-B62F-9D2333706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8" y="4551752"/>
                <a:ext cx="31403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9B929D6-42E7-61C0-06F1-17959D9D55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663" y="4654115"/>
            <a:ext cx="298730" cy="1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2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295643-439B-C9DE-6365-D174621A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BB7577-4FEE-CA0B-DEA7-7ABE8F6E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71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87F62-D9ED-529D-AAE2-D0CAC3F9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E12C6-7CCD-1173-A3BE-64EB80132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5" b="50843"/>
          <a:stretch/>
        </p:blipFill>
        <p:spPr>
          <a:xfrm>
            <a:off x="2036424" y="162735"/>
            <a:ext cx="7887856" cy="1669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FA47DD9-9174-858F-2CD8-FBBC59BE6E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4507345"/>
                  </p:ext>
                </p:extLst>
              </p:nvPr>
            </p:nvGraphicFramePr>
            <p:xfrm>
              <a:off x="1010746" y="2639780"/>
              <a:ext cx="445109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774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953082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FA47DD9-9174-858F-2CD8-FBBC59BE6E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4507345"/>
                  </p:ext>
                </p:extLst>
              </p:nvPr>
            </p:nvGraphicFramePr>
            <p:xfrm>
              <a:off x="1010746" y="2639780"/>
              <a:ext cx="445109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774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953082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46" t="-8197" r="-302186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546" t="-8197" r="-202186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648" t="-8197" r="-103297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DA8C9DB-41B9-2AF9-E5D1-4529D374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386"/>
                  </p:ext>
                </p:extLst>
              </p:nvPr>
            </p:nvGraphicFramePr>
            <p:xfrm>
              <a:off x="7386262" y="2650355"/>
              <a:ext cx="132283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2830">
                      <a:extLst>
                        <a:ext uri="{9D8B030D-6E8A-4147-A177-3AD203B41FA5}">
                          <a16:colId xmlns:a16="http://schemas.microsoft.com/office/drawing/2014/main" val="12756312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3238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238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771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039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28140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DA8C9DB-41B9-2AF9-E5D1-4529D374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386"/>
                  </p:ext>
                </p:extLst>
              </p:nvPr>
            </p:nvGraphicFramePr>
            <p:xfrm>
              <a:off x="7386262" y="2650355"/>
              <a:ext cx="132283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2830">
                      <a:extLst>
                        <a:ext uri="{9D8B030D-6E8A-4147-A177-3AD203B41FA5}">
                          <a16:colId xmlns:a16="http://schemas.microsoft.com/office/drawing/2014/main" val="12756312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59" t="-1639" r="-1835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3238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238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771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039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28140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77CE37-82D0-9A90-7984-024F54246F23}"/>
                  </a:ext>
                </a:extLst>
              </p:cNvPr>
              <p:cNvSpPr txBox="1"/>
              <p:nvPr/>
            </p:nvSpPr>
            <p:spPr>
              <a:xfrm>
                <a:off x="5980352" y="3324535"/>
                <a:ext cx="7498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77CE37-82D0-9A90-7984-024F54246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52" y="3324535"/>
                <a:ext cx="74980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5E82C2-56CD-D0A6-01E4-F2797108BA71}"/>
              </a:ext>
            </a:extLst>
          </p:cNvPr>
          <p:cNvCxnSpPr/>
          <p:nvPr/>
        </p:nvCxnSpPr>
        <p:spPr>
          <a:xfrm>
            <a:off x="5605771" y="3740033"/>
            <a:ext cx="15270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9B74A4-9501-067B-D4DD-01FFE301F8DF}"/>
                  </a:ext>
                </a:extLst>
              </p:cNvPr>
              <p:cNvSpPr txBox="1"/>
              <p:nvPr/>
            </p:nvSpPr>
            <p:spPr>
              <a:xfrm>
                <a:off x="5460566" y="3797794"/>
                <a:ext cx="200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9B74A4-9501-067B-D4DD-01FFE301F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566" y="3797794"/>
                <a:ext cx="2008691" cy="369332"/>
              </a:xfrm>
              <a:prstGeom prst="rect">
                <a:avLst/>
              </a:prstGeom>
              <a:blipFill>
                <a:blip r:embed="rId7"/>
                <a:stretch>
                  <a:fillRect t="-13115" r="-608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EE8DB8-B065-A58C-645D-D016DB2C3BFB}"/>
                  </a:ext>
                </a:extLst>
              </p:cNvPr>
              <p:cNvSpPr txBox="1"/>
              <p:nvPr/>
            </p:nvSpPr>
            <p:spPr>
              <a:xfrm>
                <a:off x="601492" y="2997575"/>
                <a:ext cx="35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EE8DB8-B065-A58C-645D-D016DB2C3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92" y="2997575"/>
                <a:ext cx="359394" cy="646331"/>
              </a:xfrm>
              <a:prstGeom prst="rect">
                <a:avLst/>
              </a:prstGeom>
              <a:blipFill>
                <a:blip r:embed="rId8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7FA20D-A5E4-FD50-17F2-FDD4164D9DD7}"/>
                  </a:ext>
                </a:extLst>
              </p:cNvPr>
              <p:cNvSpPr txBox="1"/>
              <p:nvPr/>
            </p:nvSpPr>
            <p:spPr>
              <a:xfrm>
                <a:off x="614471" y="3736308"/>
                <a:ext cx="42748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7FA20D-A5E4-FD50-17F2-FDD4164D9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71" y="3736308"/>
                <a:ext cx="42748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2A4796-3009-AF78-C439-FC8215DD6CF1}"/>
                  </a:ext>
                </a:extLst>
              </p:cNvPr>
              <p:cNvSpPr txBox="1"/>
              <p:nvPr/>
            </p:nvSpPr>
            <p:spPr>
              <a:xfrm>
                <a:off x="604374" y="3362373"/>
                <a:ext cx="23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2A4796-3009-AF78-C439-FC8215DD6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4" y="3362373"/>
                <a:ext cx="239394" cy="646331"/>
              </a:xfrm>
              <a:prstGeom prst="rect">
                <a:avLst/>
              </a:prstGeom>
              <a:blipFill>
                <a:blip r:embed="rId10"/>
                <a:stretch>
                  <a:fillRect r="-5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7F7084-F933-F19D-0832-CA3770A15AB2}"/>
                  </a:ext>
                </a:extLst>
              </p:cNvPr>
              <p:cNvSpPr txBox="1"/>
              <p:nvPr/>
            </p:nvSpPr>
            <p:spPr>
              <a:xfrm>
                <a:off x="604374" y="4124648"/>
                <a:ext cx="4274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7F7084-F933-F19D-0832-CA3770A15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4" y="4124648"/>
                <a:ext cx="42748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C22FF89-D3DC-A83D-53B4-D9BAB741FA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342357" y="3047730"/>
            <a:ext cx="385001" cy="1424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0CA413-6072-E989-258A-6325465983DE}"/>
                  </a:ext>
                </a:extLst>
              </p:cNvPr>
              <p:cNvSpPr txBox="1"/>
              <p:nvPr/>
            </p:nvSpPr>
            <p:spPr>
              <a:xfrm>
                <a:off x="-73158" y="3568472"/>
                <a:ext cx="4550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0CA413-6072-E989-258A-63254659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158" y="3568472"/>
                <a:ext cx="455054" cy="369332"/>
              </a:xfrm>
              <a:prstGeom prst="rect">
                <a:avLst/>
              </a:prstGeom>
              <a:blipFill>
                <a:blip r:embed="rId13"/>
                <a:stretch>
                  <a:fillRect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1494C9-1093-6612-7BE1-0578635B62A0}"/>
                  </a:ext>
                </a:extLst>
              </p:cNvPr>
              <p:cNvSpPr txBox="1"/>
              <p:nvPr/>
            </p:nvSpPr>
            <p:spPr>
              <a:xfrm flipH="1">
                <a:off x="8667801" y="3737821"/>
                <a:ext cx="41420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i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1494C9-1093-6612-7BE1-0578635B6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667801" y="3737821"/>
                <a:ext cx="4142057" cy="369332"/>
              </a:xfrm>
              <a:prstGeom prst="rect">
                <a:avLst/>
              </a:prstGeom>
              <a:blipFill>
                <a:blip r:embed="rId14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A4BF4A-AF9D-2E8C-2058-D82B15121CA3}"/>
                  </a:ext>
                </a:extLst>
              </p:cNvPr>
              <p:cNvSpPr txBox="1"/>
              <p:nvPr/>
            </p:nvSpPr>
            <p:spPr>
              <a:xfrm>
                <a:off x="8666707" y="3009006"/>
                <a:ext cx="44314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A4BF4A-AF9D-2E8C-2058-D82B15121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707" y="3009006"/>
                <a:ext cx="4431496" cy="369332"/>
              </a:xfrm>
              <a:prstGeom prst="rect">
                <a:avLst/>
              </a:prstGeom>
              <a:blipFill>
                <a:blip r:embed="rId15"/>
                <a:stretch>
                  <a:fillRect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A838AC-CCB4-B990-243E-F3261027B540}"/>
                  </a:ext>
                </a:extLst>
              </p:cNvPr>
              <p:cNvSpPr txBox="1"/>
              <p:nvPr/>
            </p:nvSpPr>
            <p:spPr>
              <a:xfrm>
                <a:off x="8666707" y="3367657"/>
                <a:ext cx="44529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A838AC-CCB4-B990-243E-F3261027B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707" y="3367657"/>
                <a:ext cx="4452952" cy="369332"/>
              </a:xfrm>
              <a:prstGeom prst="rect">
                <a:avLst/>
              </a:prstGeom>
              <a:blipFill>
                <a:blip r:embed="rId16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B46149-E7C0-5EE0-70A9-67A962FF309F}"/>
                  </a:ext>
                </a:extLst>
              </p:cNvPr>
              <p:cNvSpPr txBox="1"/>
              <p:nvPr/>
            </p:nvSpPr>
            <p:spPr>
              <a:xfrm>
                <a:off x="8667801" y="4124648"/>
                <a:ext cx="26433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</m:oMath>
                </a14:m>
                <a:r>
                  <a:rPr lang="en-US" dirty="0"/>
                  <a:t>(…,…,…)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B46149-E7C0-5EE0-70A9-67A962FF3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801" y="4124648"/>
                <a:ext cx="2643375" cy="369332"/>
              </a:xfrm>
              <a:prstGeom prst="rect">
                <a:avLst/>
              </a:prstGeom>
              <a:blipFill>
                <a:blip r:embed="rId17"/>
                <a:stretch>
                  <a:fillRect l="-6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728625-8D9C-BF5F-5987-E3F503A51153}"/>
                  </a:ext>
                </a:extLst>
              </p:cNvPr>
              <p:cNvSpPr txBox="1"/>
              <p:nvPr/>
            </p:nvSpPr>
            <p:spPr>
              <a:xfrm>
                <a:off x="-208709" y="1853127"/>
                <a:ext cx="68900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728625-8D9C-BF5F-5987-E3F503A51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8709" y="1853127"/>
                <a:ext cx="68900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Left Brace 48">
            <a:extLst>
              <a:ext uri="{FF2B5EF4-FFF2-40B4-BE49-F238E27FC236}">
                <a16:creationId xmlns:a16="http://schemas.microsoft.com/office/drawing/2014/main" id="{F436A8E9-42D9-D44B-A228-F72921E05C71}"/>
              </a:ext>
            </a:extLst>
          </p:cNvPr>
          <p:cNvSpPr/>
          <p:nvPr/>
        </p:nvSpPr>
        <p:spPr>
          <a:xfrm rot="5400000">
            <a:off x="3026580" y="300117"/>
            <a:ext cx="419427" cy="4143248"/>
          </a:xfrm>
          <a:prstGeom prst="leftBrace">
            <a:avLst>
              <a:gd name="adj1" fmla="val 8333"/>
              <a:gd name="adj2" fmla="val 504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5D692AC-294C-07FE-A037-94BCDA66F85B}"/>
                  </a:ext>
                </a:extLst>
              </p:cNvPr>
              <p:cNvSpPr txBox="1"/>
              <p:nvPr/>
            </p:nvSpPr>
            <p:spPr>
              <a:xfrm>
                <a:off x="820068" y="5152286"/>
                <a:ext cx="41036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cat”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5D692AC-294C-07FE-A037-94BCDA66F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68" y="5152286"/>
                <a:ext cx="4103624" cy="369332"/>
              </a:xfrm>
              <a:prstGeom prst="rect">
                <a:avLst/>
              </a:prstGeom>
              <a:blipFill>
                <a:blip r:embed="rId19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C193C1-CDF5-7D7C-6948-B33C07A5DCC4}"/>
                  </a:ext>
                </a:extLst>
              </p:cNvPr>
              <p:cNvSpPr txBox="1"/>
              <p:nvPr/>
            </p:nvSpPr>
            <p:spPr>
              <a:xfrm>
                <a:off x="809839" y="5613951"/>
                <a:ext cx="66594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mammal”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C193C1-CDF5-7D7C-6948-B33C07A5D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39" y="5613951"/>
                <a:ext cx="6659418" cy="369332"/>
              </a:xfrm>
              <a:prstGeom prst="rect">
                <a:avLst/>
              </a:prstGeom>
              <a:blipFill>
                <a:blip r:embed="rId20"/>
                <a:stretch>
                  <a:fillRect t="-1311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B29E2B-BC6C-9C6D-C8F0-2707DE8A74F8}"/>
                  </a:ext>
                </a:extLst>
              </p:cNvPr>
              <p:cNvSpPr txBox="1"/>
              <p:nvPr/>
            </p:nvSpPr>
            <p:spPr>
              <a:xfrm>
                <a:off x="820068" y="6110684"/>
                <a:ext cx="66594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bird”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B29E2B-BC6C-9C6D-C8F0-2707DE8A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68" y="6110684"/>
                <a:ext cx="6659418" cy="369332"/>
              </a:xfrm>
              <a:prstGeom prst="rect">
                <a:avLst/>
              </a:prstGeom>
              <a:blipFill>
                <a:blip r:embed="rId21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828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B1F7ED-2518-29A8-3218-1D87270C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3B366-3499-0799-E228-AA7ACC5AD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E4EEA-61C4-1FA1-C267-1F14BD3B3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47" y="345081"/>
            <a:ext cx="9886082" cy="1290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D27BE8-4943-207C-A65F-121ED50EF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995" y="2977615"/>
            <a:ext cx="231668" cy="243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53111D-5A41-2E95-8AE2-3F833221D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119" y="2977615"/>
            <a:ext cx="231668" cy="243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8">
                <a:extLst>
                  <a:ext uri="{FF2B5EF4-FFF2-40B4-BE49-F238E27FC236}">
                    <a16:creationId xmlns:a16="http://schemas.microsoft.com/office/drawing/2014/main" id="{1E2F232B-AF47-FD46-6B03-8C68D321DF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0196176"/>
                  </p:ext>
                </p:extLst>
              </p:nvPr>
            </p:nvGraphicFramePr>
            <p:xfrm>
              <a:off x="266447" y="2360403"/>
              <a:ext cx="2412732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318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8">
                <a:extLst>
                  <a:ext uri="{FF2B5EF4-FFF2-40B4-BE49-F238E27FC236}">
                    <a16:creationId xmlns:a16="http://schemas.microsoft.com/office/drawing/2014/main" id="{1E2F232B-AF47-FD46-6B03-8C68D321DF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0196176"/>
                  </p:ext>
                </p:extLst>
              </p:nvPr>
            </p:nvGraphicFramePr>
            <p:xfrm>
              <a:off x="266447" y="2360403"/>
              <a:ext cx="2412732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318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0" t="-1667" r="-305051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1667" r="-202000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2020" t="-1667" r="-104040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2020" t="-1667" r="-4040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1E6E9D5-4399-27FD-2591-11F254C523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6288982"/>
                  </p:ext>
                </p:extLst>
              </p:nvPr>
            </p:nvGraphicFramePr>
            <p:xfrm>
              <a:off x="4771796" y="2360403"/>
              <a:ext cx="14344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4483">
                      <a:extLst>
                        <a:ext uri="{9D8B030D-6E8A-4147-A177-3AD203B41FA5}">
                          <a16:colId xmlns:a16="http://schemas.microsoft.com/office/drawing/2014/main" val="130149221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7301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652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2122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448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1E6E9D5-4399-27FD-2591-11F254C523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6288982"/>
                  </p:ext>
                </p:extLst>
              </p:nvPr>
            </p:nvGraphicFramePr>
            <p:xfrm>
              <a:off x="4771796" y="2360403"/>
              <a:ext cx="14344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4483">
                      <a:extLst>
                        <a:ext uri="{9D8B030D-6E8A-4147-A177-3AD203B41FA5}">
                          <a16:colId xmlns:a16="http://schemas.microsoft.com/office/drawing/2014/main" val="130149221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22" t="-1667" r="-1688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7301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652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2122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44844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513159-2251-FC50-E40F-52D9A6F3D333}"/>
                  </a:ext>
                </a:extLst>
              </p:cNvPr>
              <p:cNvSpPr/>
              <p:nvPr/>
            </p:nvSpPr>
            <p:spPr>
              <a:xfrm>
                <a:off x="3213340" y="2764816"/>
                <a:ext cx="795102" cy="6694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513159-2251-FC50-E40F-52D9A6F3D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340" y="2764816"/>
                <a:ext cx="795102" cy="6694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70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F07140-A474-D83A-7AA1-D5E41A6F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262B51-475A-05DD-12AA-FE8D24265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EA76A-6FF8-6E56-7D1D-1B0CF4DDE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6" y="197045"/>
            <a:ext cx="8636763" cy="1586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587B5A6-B7A2-3E0A-F73A-B4D44DB95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376572"/>
                  </p:ext>
                </p:extLst>
              </p:nvPr>
            </p:nvGraphicFramePr>
            <p:xfrm>
              <a:off x="684463" y="2013060"/>
              <a:ext cx="29911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7061">
                      <a:extLst>
                        <a:ext uri="{9D8B030D-6E8A-4147-A177-3AD203B41FA5}">
                          <a16:colId xmlns:a16="http://schemas.microsoft.com/office/drawing/2014/main" val="54828283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79958951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85144137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0647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345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1796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894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587B5A6-B7A2-3E0A-F73A-B4D44DB95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376572"/>
                  </p:ext>
                </p:extLst>
              </p:nvPr>
            </p:nvGraphicFramePr>
            <p:xfrm>
              <a:off x="684463" y="2013060"/>
              <a:ext cx="29911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7061">
                      <a:extLst>
                        <a:ext uri="{9D8B030D-6E8A-4147-A177-3AD203B41FA5}">
                          <a16:colId xmlns:a16="http://schemas.microsoft.com/office/drawing/2014/main" val="54828283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79958951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85144137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10" t="-1667" r="-202439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227" t="-1667" r="-103681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667" r="-304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0647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345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1796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89483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D1B845-6673-1A37-8C5D-6613CF644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718" y="2784225"/>
            <a:ext cx="231668" cy="243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F8ECD-92D7-C419-EE5A-612C04C99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1713" y="2564750"/>
            <a:ext cx="804742" cy="682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ABF88-2C33-1F77-FF68-2C0C7EB35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987" y="2784224"/>
            <a:ext cx="231668" cy="243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E83325C-7FC4-7B4D-8ACB-F7083F5C2E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4093956"/>
                  </p:ext>
                </p:extLst>
              </p:nvPr>
            </p:nvGraphicFramePr>
            <p:xfrm>
              <a:off x="5532522" y="2004815"/>
              <a:ext cx="142220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2204">
                      <a:extLst>
                        <a:ext uri="{9D8B030D-6E8A-4147-A177-3AD203B41FA5}">
                          <a16:colId xmlns:a16="http://schemas.microsoft.com/office/drawing/2014/main" val="1403453829"/>
                        </a:ext>
                      </a:extLst>
                    </a:gridCol>
                  </a:tblGrid>
                  <a:tr h="2762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1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89361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8164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3239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30104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E83325C-7FC4-7B4D-8ACB-F7083F5C2E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4093956"/>
                  </p:ext>
                </p:extLst>
              </p:nvPr>
            </p:nvGraphicFramePr>
            <p:xfrm>
              <a:off x="5532522" y="2004815"/>
              <a:ext cx="142220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2204">
                      <a:extLst>
                        <a:ext uri="{9D8B030D-6E8A-4147-A177-3AD203B41FA5}">
                          <a16:colId xmlns:a16="http://schemas.microsoft.com/office/drawing/2014/main" val="140345382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27" t="-8333" r="-2137" b="-3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89361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8164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3239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30104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6468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B97446-10EF-CAFE-79F9-CAB1748C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13C39-111A-08BF-CA79-2DDCF689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E26B3-8ED1-EAC0-7FA9-136FC38F74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"/>
          <a:stretch/>
        </p:blipFill>
        <p:spPr>
          <a:xfrm>
            <a:off x="372979" y="373566"/>
            <a:ext cx="9661359" cy="1027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44606-379C-F705-4C7D-015462DC53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6"/>
          <a:stretch/>
        </p:blipFill>
        <p:spPr>
          <a:xfrm>
            <a:off x="372979" y="1527225"/>
            <a:ext cx="9661359" cy="1279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688BA0-06E9-1ED5-7D85-0B5E7B819D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372980" y="2951307"/>
            <a:ext cx="9529010" cy="129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07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BF5D04-5ED9-6236-1865-BB83B4AE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168296-6E0C-8322-AE85-9B6DA47A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66375-6E15-C756-5811-20DB7D282C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"/>
          <a:stretch/>
        </p:blipFill>
        <p:spPr>
          <a:xfrm>
            <a:off x="342900" y="322330"/>
            <a:ext cx="11197278" cy="835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00A3CE-64DC-3B0E-9C6A-D9876A3A54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"/>
          <a:stretch/>
        </p:blipFill>
        <p:spPr>
          <a:xfrm>
            <a:off x="385011" y="1408927"/>
            <a:ext cx="11155167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68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CA173A-1139-34BB-549A-E08DCB0E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3E8E9-66A4-35D6-1D7F-F7340740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213B9-8AE8-4D30-4D05-1E152659B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/>
          <a:stretch/>
        </p:blipFill>
        <p:spPr>
          <a:xfrm>
            <a:off x="301228" y="203306"/>
            <a:ext cx="8933009" cy="508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83164-F751-3F7E-20DA-4067DDB0A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28" y="706813"/>
            <a:ext cx="8933009" cy="1421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C8F1B5-5734-70AF-B592-F3516EC87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28" y="2413495"/>
            <a:ext cx="8060719" cy="273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33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044133-BDF0-F81B-8F32-78B69B59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FE63B-9E6E-1DB3-EDB5-AA0C3785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15B1E-D11F-A67D-F521-D0AFA5330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32" y="203064"/>
            <a:ext cx="8639163" cy="518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6E173-5287-71B7-D569-15972D5A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32" y="721414"/>
            <a:ext cx="8639163" cy="1913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505FAA-F710-B5E8-014B-D43E44B624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"/>
          <a:stretch/>
        </p:blipFill>
        <p:spPr>
          <a:xfrm>
            <a:off x="198032" y="2941109"/>
            <a:ext cx="8591155" cy="140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49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4261-8329-F077-E062-3FFEEBCDB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A0A4F-042A-156A-18A0-4EB2E7262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develop a mathematical framework to keep track of the logical relationships between the statements that originate from the semantics of the statement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A97BB-F156-36CA-FD79-55427C48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03ABE-9F96-6463-8E54-6EDF92D028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09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DEB85E-1839-4F46-022F-50E0D057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26B99-EA45-717B-3E78-917F27935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81367-B447-248F-5B7E-195B40DC5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0" y="297744"/>
            <a:ext cx="7467720" cy="242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78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DC7F32-6C7E-40C6-364E-E5BE9370F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955AC-CC6B-50E0-599A-3F02185A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42B3C-94A7-0D54-8E92-27AC8DF0F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30" y="89883"/>
            <a:ext cx="8187252" cy="1796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71D9EA-2ADB-FE48-725E-DF8F54FF3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00" y="2030232"/>
            <a:ext cx="8208228" cy="1116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3E7556-5F33-9579-73C5-B59DCA27C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00" y="3338804"/>
            <a:ext cx="8208228" cy="151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64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A52EDD-0D9E-6D11-F04B-4A07DF20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4759A-0F31-A93D-0076-122B039FC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9D48D-6BC1-7302-B797-F122FF415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05" y="468708"/>
            <a:ext cx="7892721" cy="695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357CE1-137A-FBCF-656C-0B3FE5BDB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85005" y="1164367"/>
            <a:ext cx="7867099" cy="102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83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37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33300F-52CC-D796-4725-1488886BD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89F871-B8A5-A617-9961-BCBB7B0EE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FC194-D909-6B99-0E64-2CAA09387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1" t="18782" b="12940"/>
          <a:stretch/>
        </p:blipFill>
        <p:spPr>
          <a:xfrm>
            <a:off x="290941" y="282812"/>
            <a:ext cx="11384995" cy="7544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05C4DF-D06F-D213-6810-3C78D4857820}"/>
                  </a:ext>
                </a:extLst>
              </p:cNvPr>
              <p:cNvSpPr txBox="1"/>
              <p:nvPr/>
            </p:nvSpPr>
            <p:spPr>
              <a:xfrm>
                <a:off x="3527084" y="1526518"/>
                <a:ext cx="48879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Universal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same for everybody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05C4DF-D06F-D213-6810-3C78D4857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084" y="1526518"/>
                <a:ext cx="4887941" cy="523220"/>
              </a:xfrm>
              <a:prstGeom prst="rect">
                <a:avLst/>
              </a:prstGeom>
              <a:blipFill>
                <a:blip r:embed="rId4"/>
                <a:stretch>
                  <a:fillRect l="-2622" t="-10465" r="-124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44D168-B22B-13E0-F774-E8385CE0A0A6}"/>
                  </a:ext>
                </a:extLst>
              </p:cNvPr>
              <p:cNvSpPr txBox="1"/>
              <p:nvPr/>
            </p:nvSpPr>
            <p:spPr>
              <a:xfrm>
                <a:off x="3527084" y="2217429"/>
                <a:ext cx="79685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Non-contradictory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either something is true or false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44D168-B22B-13E0-F774-E8385CE0A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084" y="2217429"/>
                <a:ext cx="7968528" cy="523220"/>
              </a:xfrm>
              <a:prstGeom prst="rect">
                <a:avLst/>
              </a:prstGeom>
              <a:blipFill>
                <a:blip r:embed="rId5"/>
                <a:stretch>
                  <a:fillRect l="-1607" t="-11628" r="-612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0EF2EF-76A3-A949-76FD-8F46DC23F70B}"/>
                  </a:ext>
                </a:extLst>
              </p:cNvPr>
              <p:cNvSpPr txBox="1"/>
              <p:nvPr/>
            </p:nvSpPr>
            <p:spPr>
              <a:xfrm>
                <a:off x="3527084" y="2911912"/>
                <a:ext cx="79832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Evidence based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truth is determined experimentally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0EF2EF-76A3-A949-76FD-8F46DC23F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084" y="2911912"/>
                <a:ext cx="7983211" cy="523220"/>
              </a:xfrm>
              <a:prstGeom prst="rect">
                <a:avLst/>
              </a:prstGeom>
              <a:blipFill>
                <a:blip r:embed="rId6"/>
                <a:stretch>
                  <a:fillRect l="-1604" t="-11628" r="-229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92A99B9-F44C-8AB8-5211-A6DB5B2FCA11}"/>
              </a:ext>
            </a:extLst>
          </p:cNvPr>
          <p:cNvSpPr txBox="1"/>
          <p:nvPr/>
        </p:nvSpPr>
        <p:spPr>
          <a:xfrm>
            <a:off x="524706" y="2157955"/>
            <a:ext cx="1692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let’s address these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DD7EBE-D575-BC89-9E11-73845061E766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011680" y="1788128"/>
            <a:ext cx="1515404" cy="549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794E8E-A140-01D8-9BDA-ACADFF2B570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011680" y="2427163"/>
            <a:ext cx="1515404" cy="51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9701CD9-E083-5610-1BA5-9EC7AB74BA75}"/>
              </a:ext>
            </a:extLst>
          </p:cNvPr>
          <p:cNvSpPr txBox="1"/>
          <p:nvPr/>
        </p:nvSpPr>
        <p:spPr>
          <a:xfrm>
            <a:off x="524706" y="4140342"/>
            <a:ext cx="87004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Statements: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assertions that are universal and non-contradictory</a:t>
            </a:r>
          </a:p>
        </p:txBody>
      </p:sp>
    </p:spTree>
    <p:extLst>
      <p:ext uri="{BB962C8B-B14F-4D97-AF65-F5344CB8AC3E}">
        <p14:creationId xmlns:p14="http://schemas.microsoft.com/office/powerpoint/2010/main" val="1604462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897C2-4364-B332-A085-63363DB8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8E6F32-B1E1-23E4-1F12-74169FA3D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2F15E-A3CA-D69B-31ED-B8BB389E0821}"/>
              </a:ext>
            </a:extLst>
          </p:cNvPr>
          <p:cNvSpPr txBox="1"/>
          <p:nvPr/>
        </p:nvSpPr>
        <p:spPr>
          <a:xfrm>
            <a:off x="1508759" y="1549937"/>
            <a:ext cx="2310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Jazz is marvelous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6D181-CEDC-D05E-127E-686113C13B42}"/>
              </a:ext>
            </a:extLst>
          </p:cNvPr>
          <p:cNvSpPr txBox="1"/>
          <p:nvPr/>
        </p:nvSpPr>
        <p:spPr>
          <a:xfrm>
            <a:off x="1508759" y="2126227"/>
            <a:ext cx="408387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/>
              <a:t>Green and red go well together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3CFABB-6C9B-7255-DA58-90AF09E1614D}"/>
              </a:ext>
            </a:extLst>
          </p:cNvPr>
          <p:cNvSpPr txBox="1"/>
          <p:nvPr/>
        </p:nvSpPr>
        <p:spPr>
          <a:xfrm>
            <a:off x="542021" y="504213"/>
            <a:ext cx="6553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Not all assertions are universal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1AF5DF-62D9-EC17-2CF0-0B12680FAACB}"/>
              </a:ext>
            </a:extLst>
          </p:cNvPr>
          <p:cNvSpPr txBox="1"/>
          <p:nvPr/>
        </p:nvSpPr>
        <p:spPr>
          <a:xfrm>
            <a:off x="1508759" y="2702517"/>
            <a:ext cx="640899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/>
              <a:t>Is it morally justified to kill one person to save five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F554F-87EC-B5FA-FD72-C3889E0215A4}"/>
              </a:ext>
            </a:extLst>
          </p:cNvPr>
          <p:cNvSpPr txBox="1"/>
          <p:nvPr/>
        </p:nvSpPr>
        <p:spPr>
          <a:xfrm>
            <a:off x="8092441" y="1479896"/>
            <a:ext cx="316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Different people may have different opinions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ED524D-2FB6-5A71-EADB-09904E98C277}"/>
                  </a:ext>
                </a:extLst>
              </p:cNvPr>
              <p:cNvSpPr txBox="1"/>
              <p:nvPr/>
            </p:nvSpPr>
            <p:spPr>
              <a:xfrm>
                <a:off x="1173480" y="4054665"/>
                <a:ext cx="719908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 These assertions are outside of</a:t>
                </a:r>
                <a:b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the realm of scientific inquiry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ED524D-2FB6-5A71-EADB-09904E98C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480" y="4054665"/>
                <a:ext cx="7199087" cy="1323439"/>
              </a:xfrm>
              <a:prstGeom prst="rect">
                <a:avLst/>
              </a:prstGeom>
              <a:blipFill>
                <a:blip r:embed="rId2"/>
                <a:stretch>
                  <a:fillRect l="-3051" t="-8295" r="-2034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549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8FE73F-A18D-2B72-2607-7F887FDB5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60D379-DB0D-5E7D-79FF-894B0EDE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E8A82-5E76-1CD7-EDFE-448CBC819726}"/>
              </a:ext>
            </a:extLst>
          </p:cNvPr>
          <p:cNvSpPr txBox="1"/>
          <p:nvPr/>
        </p:nvSpPr>
        <p:spPr>
          <a:xfrm>
            <a:off x="731520" y="1744980"/>
            <a:ext cx="1695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Quine’s paradox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B84411-2A73-79DD-5EDE-8053144B8A0B}"/>
              </a:ext>
            </a:extLst>
          </p:cNvPr>
          <p:cNvSpPr txBox="1"/>
          <p:nvPr/>
        </p:nvSpPr>
        <p:spPr>
          <a:xfrm>
            <a:off x="1796784" y="2895600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Yablo’s</a:t>
            </a:r>
            <a:r>
              <a:rPr lang="en-US" dirty="0"/>
              <a:t> paradox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93C38-0E9B-0045-A4AB-12A6C1FEDA72}"/>
              </a:ext>
            </a:extLst>
          </p:cNvPr>
          <p:cNvSpPr txBox="1"/>
          <p:nvPr/>
        </p:nvSpPr>
        <p:spPr>
          <a:xfrm>
            <a:off x="731520" y="731520"/>
            <a:ext cx="133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Liar paradox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360A99-9ECB-3589-8FD4-431B010523D5}"/>
                  </a:ext>
                </a:extLst>
              </p:cNvPr>
              <p:cNvSpPr txBox="1"/>
              <p:nvPr/>
            </p:nvSpPr>
            <p:spPr>
              <a:xfrm>
                <a:off x="1173480" y="4054665"/>
                <a:ext cx="741183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 Logical consistency is a property</a:t>
                </a:r>
              </a:p>
              <a:p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of groups of statements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360A99-9ECB-3589-8FD4-431B01052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480" y="4054665"/>
                <a:ext cx="7411837" cy="1323439"/>
              </a:xfrm>
              <a:prstGeom prst="rect">
                <a:avLst/>
              </a:prstGeom>
              <a:blipFill>
                <a:blip r:embed="rId2"/>
                <a:stretch>
                  <a:fillRect l="-2963" t="-8295" r="-1975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3340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0" t="9751" b="9963"/>
          <a:stretch/>
        </p:blipFill>
        <p:spPr>
          <a:xfrm>
            <a:off x="290941" y="208724"/>
            <a:ext cx="8832433" cy="88984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246" t="13194" r="2767"/>
          <a:stretch/>
        </p:blipFill>
        <p:spPr>
          <a:xfrm>
            <a:off x="306562" y="1234876"/>
            <a:ext cx="8677906" cy="1218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B1F3FDC-8027-A5F5-F544-203C8780C3E3}"/>
              </a:ext>
            </a:extLst>
          </p:cNvPr>
          <p:cNvSpPr txBox="1"/>
          <p:nvPr/>
        </p:nvSpPr>
        <p:spPr>
          <a:xfrm>
            <a:off x="419795" y="5178208"/>
            <a:ext cx="5813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𝒮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331A9B-3110-7C71-F4CC-1DE829CDD421}"/>
              </a:ext>
            </a:extLst>
          </p:cNvPr>
          <p:cNvGrpSpPr/>
          <p:nvPr/>
        </p:nvGrpSpPr>
        <p:grpSpPr>
          <a:xfrm rot="5400000">
            <a:off x="290941" y="3614777"/>
            <a:ext cx="3815947" cy="1707449"/>
            <a:chOff x="7701349" y="1356382"/>
            <a:chExt cx="3815947" cy="170744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706FACC-C72B-5607-491D-9A751C306F27}"/>
                </a:ext>
              </a:extLst>
            </p:cNvPr>
            <p:cNvSpPr/>
            <p:nvPr/>
          </p:nvSpPr>
          <p:spPr>
            <a:xfrm>
              <a:off x="7701349" y="1356382"/>
              <a:ext cx="3815947" cy="1707449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0D36C3-884F-2D83-9074-AC47759E5EE6}"/>
                </a:ext>
              </a:extLst>
            </p:cNvPr>
            <p:cNvSpPr/>
            <p:nvPr/>
          </p:nvSpPr>
          <p:spPr>
            <a:xfrm>
              <a:off x="8740999" y="2704051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F879E3C-C68F-5768-D73B-62C1A8E26360}"/>
                </a:ext>
              </a:extLst>
            </p:cNvPr>
            <p:cNvSpPr/>
            <p:nvPr/>
          </p:nvSpPr>
          <p:spPr>
            <a:xfrm>
              <a:off x="10406680" y="2366618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A34BB91-6318-7924-5A68-E714B516AC5A}"/>
                </a:ext>
              </a:extLst>
            </p:cNvPr>
            <p:cNvSpPr/>
            <p:nvPr/>
          </p:nvSpPr>
          <p:spPr>
            <a:xfrm>
              <a:off x="9187842" y="1792607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CD0F904-58FB-7FEA-AA2E-551D0C16EAB5}"/>
                </a:ext>
              </a:extLst>
            </p:cNvPr>
            <p:cNvSpPr/>
            <p:nvPr/>
          </p:nvSpPr>
          <p:spPr>
            <a:xfrm>
              <a:off x="9278098" y="2344502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4D14EC9-CFA5-B875-0A88-7074CC74A9FB}"/>
                </a:ext>
              </a:extLst>
            </p:cNvPr>
            <p:cNvSpPr/>
            <p:nvPr/>
          </p:nvSpPr>
          <p:spPr>
            <a:xfrm>
              <a:off x="8773550" y="2061897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1608A2-DEE6-AF01-415F-C805581E6E84}"/>
                </a:ext>
              </a:extLst>
            </p:cNvPr>
            <p:cNvSpPr/>
            <p:nvPr/>
          </p:nvSpPr>
          <p:spPr>
            <a:xfrm>
              <a:off x="8269002" y="2143277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462481-8E22-1E7D-0C3A-432A4F0999FD}"/>
                </a:ext>
              </a:extLst>
            </p:cNvPr>
            <p:cNvSpPr/>
            <p:nvPr/>
          </p:nvSpPr>
          <p:spPr>
            <a:xfrm>
              <a:off x="10048429" y="2599886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DA4AB5F-94A6-5BAC-C25D-950F2447205E}"/>
                </a:ext>
              </a:extLst>
            </p:cNvPr>
            <p:cNvSpPr/>
            <p:nvPr/>
          </p:nvSpPr>
          <p:spPr>
            <a:xfrm>
              <a:off x="10477701" y="1907215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9DA78E7-6C3D-FA8B-838D-862793FDD100}"/>
                </a:ext>
              </a:extLst>
            </p:cNvPr>
            <p:cNvSpPr/>
            <p:nvPr/>
          </p:nvSpPr>
          <p:spPr>
            <a:xfrm>
              <a:off x="8482612" y="1660719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50CAFAE-7A5F-AA41-6194-B5B11AA7E9B6}"/>
                </a:ext>
              </a:extLst>
            </p:cNvPr>
            <p:cNvSpPr/>
            <p:nvPr/>
          </p:nvSpPr>
          <p:spPr>
            <a:xfrm>
              <a:off x="9538302" y="1505505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9CBF4F0-794A-5E7C-9174-70F8FB972ABD}"/>
                </a:ext>
              </a:extLst>
            </p:cNvPr>
            <p:cNvSpPr/>
            <p:nvPr/>
          </p:nvSpPr>
          <p:spPr>
            <a:xfrm>
              <a:off x="9972038" y="1625209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D2C4A-7E1E-EB57-4E7E-FE8F5D063559}"/>
                </a:ext>
              </a:extLst>
            </p:cNvPr>
            <p:cNvSpPr/>
            <p:nvPr/>
          </p:nvSpPr>
          <p:spPr>
            <a:xfrm>
              <a:off x="10914552" y="1978236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8E6C57E-A945-43F8-C518-46B07E071BC7}"/>
                </a:ext>
              </a:extLst>
            </p:cNvPr>
            <p:cNvSpPr/>
            <p:nvPr/>
          </p:nvSpPr>
          <p:spPr>
            <a:xfrm>
              <a:off x="9744177" y="2340064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A2C01D1-F135-CE12-0FE4-3F5D52EDF74E}"/>
                </a:ext>
              </a:extLst>
            </p:cNvPr>
            <p:cNvSpPr/>
            <p:nvPr/>
          </p:nvSpPr>
          <p:spPr>
            <a:xfrm>
              <a:off x="9504582" y="2693010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194A5E0-90DD-57F8-4F3C-02B805FB8CDF}"/>
              </a:ext>
            </a:extLst>
          </p:cNvPr>
          <p:cNvSpPr/>
          <p:nvPr/>
        </p:nvSpPr>
        <p:spPr>
          <a:xfrm rot="5400000">
            <a:off x="5468730" y="3603083"/>
            <a:ext cx="3815946" cy="1707449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5682EBD-770B-B0E7-C214-E66EA15FAF25}"/>
              </a:ext>
            </a:extLst>
          </p:cNvPr>
          <p:cNvSpPr/>
          <p:nvPr/>
        </p:nvSpPr>
        <p:spPr>
          <a:xfrm>
            <a:off x="7387638" y="3462709"/>
            <a:ext cx="71021" cy="710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31A90B7-48A1-6D79-4BEF-50ED9D4547B8}"/>
              </a:ext>
            </a:extLst>
          </p:cNvPr>
          <p:cNvSpPr/>
          <p:nvPr/>
        </p:nvSpPr>
        <p:spPr>
          <a:xfrm>
            <a:off x="7387638" y="5397500"/>
            <a:ext cx="71021" cy="7102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6BFE9-37CC-4802-512B-E68ADD7CC757}"/>
                  </a:ext>
                </a:extLst>
              </p:cNvPr>
              <p:cNvSpPr txBox="1"/>
              <p:nvPr/>
            </p:nvSpPr>
            <p:spPr>
              <a:xfrm>
                <a:off x="8278889" y="5178474"/>
                <a:ext cx="72287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𝔹</m:t>
                      </m:r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6BFE9-37CC-4802-512B-E68ADD7CC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889" y="5178474"/>
                <a:ext cx="722871" cy="8617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C72383-CD00-7E33-F23B-D59A898D90C1}"/>
              </a:ext>
            </a:extLst>
          </p:cNvPr>
          <p:cNvCxnSpPr>
            <a:cxnSpLocks/>
          </p:cNvCxnSpPr>
          <p:nvPr/>
        </p:nvCxnSpPr>
        <p:spPr>
          <a:xfrm flipV="1">
            <a:off x="2457450" y="5436870"/>
            <a:ext cx="4895850" cy="3695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8EE26BE-14DB-2E98-253B-D321C03F7A41}"/>
              </a:ext>
            </a:extLst>
          </p:cNvPr>
          <p:cNvCxnSpPr>
            <a:cxnSpLocks/>
          </p:cNvCxnSpPr>
          <p:nvPr/>
        </p:nvCxnSpPr>
        <p:spPr>
          <a:xfrm flipV="1">
            <a:off x="2935620" y="3487521"/>
            <a:ext cx="4436247" cy="9267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3FD95E6-5210-D5A3-7F47-63F0417D93A7}"/>
              </a:ext>
            </a:extLst>
          </p:cNvPr>
          <p:cNvCxnSpPr>
            <a:cxnSpLocks/>
          </p:cNvCxnSpPr>
          <p:nvPr/>
        </p:nvCxnSpPr>
        <p:spPr>
          <a:xfrm flipV="1">
            <a:off x="2526030" y="5017715"/>
            <a:ext cx="5090537" cy="3562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E1D493-E293-0EC8-F346-102F693EED06}"/>
              </a:ext>
            </a:extLst>
          </p:cNvPr>
          <p:cNvCxnSpPr>
            <a:cxnSpLocks/>
          </p:cNvCxnSpPr>
          <p:nvPr/>
        </p:nvCxnSpPr>
        <p:spPr>
          <a:xfrm>
            <a:off x="2709042" y="4858281"/>
            <a:ext cx="4887786" cy="1700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7C8F81D-604B-807D-745C-F80E6940F68C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033446" y="4603356"/>
            <a:ext cx="5547611" cy="3788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03A2C80-2ABC-4A71-25EC-37C3B3B5B7F2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1705610" y="3940159"/>
            <a:ext cx="5682386" cy="484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2D596E-1DCE-EBDA-0ADB-2967D858B1BC}"/>
              </a:ext>
            </a:extLst>
          </p:cNvPr>
          <p:cNvCxnSpPr>
            <a:cxnSpLocks/>
          </p:cNvCxnSpPr>
          <p:nvPr/>
        </p:nvCxnSpPr>
        <p:spPr>
          <a:xfrm>
            <a:off x="2311613" y="3187136"/>
            <a:ext cx="5065090" cy="3054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EF1B18D-6CE3-678C-E46A-E9E8B018E3AF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2029008" y="4208298"/>
            <a:ext cx="5552049" cy="7624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CEB5928-B4BC-8D58-5E5D-ADB29F96715A}"/>
              </a:ext>
            </a:extLst>
          </p:cNvPr>
          <p:cNvCxnSpPr>
            <a:cxnSpLocks/>
          </p:cNvCxnSpPr>
          <p:nvPr/>
        </p:nvCxnSpPr>
        <p:spPr>
          <a:xfrm flipV="1">
            <a:off x="967740" y="3868743"/>
            <a:ext cx="6433914" cy="573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461B260-BD31-5C86-1CBA-D9BB8CA7A995}"/>
              </a:ext>
            </a:extLst>
          </p:cNvPr>
          <p:cNvCxnSpPr>
            <a:cxnSpLocks/>
          </p:cNvCxnSpPr>
          <p:nvPr/>
        </p:nvCxnSpPr>
        <p:spPr>
          <a:xfrm flipV="1">
            <a:off x="1213962" y="3907901"/>
            <a:ext cx="6244771" cy="55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C4A84B4-DF68-5E11-7AF5-2C1CE328DDA6}"/>
              </a:ext>
            </a:extLst>
          </p:cNvPr>
          <p:cNvCxnSpPr>
            <a:cxnSpLocks/>
          </p:cNvCxnSpPr>
          <p:nvPr/>
        </p:nvCxnSpPr>
        <p:spPr>
          <a:xfrm>
            <a:off x="2777712" y="3435299"/>
            <a:ext cx="4577493" cy="2003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1D937D-9368-8550-22E3-748626C63465}"/>
              </a:ext>
            </a:extLst>
          </p:cNvPr>
          <p:cNvCxnSpPr>
            <a:cxnSpLocks/>
          </p:cNvCxnSpPr>
          <p:nvPr/>
        </p:nvCxnSpPr>
        <p:spPr>
          <a:xfrm>
            <a:off x="2389543" y="3690149"/>
            <a:ext cx="4969472" cy="17467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BCDE057-B406-B5DA-F329-4248ACA767B3}"/>
              </a:ext>
            </a:extLst>
          </p:cNvPr>
          <p:cNvCxnSpPr>
            <a:cxnSpLocks/>
          </p:cNvCxnSpPr>
          <p:nvPr/>
        </p:nvCxnSpPr>
        <p:spPr>
          <a:xfrm flipV="1">
            <a:off x="1765590" y="3495279"/>
            <a:ext cx="5606277" cy="1309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FA49BCB-6D93-5DDA-74D1-20CC5531947D}"/>
              </a:ext>
            </a:extLst>
          </p:cNvPr>
          <p:cNvCxnSpPr>
            <a:cxnSpLocks/>
            <a:stCxn id="20" idx="5"/>
          </p:cNvCxnSpPr>
          <p:nvPr/>
        </p:nvCxnSpPr>
        <p:spPr>
          <a:xfrm>
            <a:off x="2723192" y="4891837"/>
            <a:ext cx="4857865" cy="353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5D53F91-219B-E8A3-93F7-E8829B40B1C6}"/>
                  </a:ext>
                </a:extLst>
              </p:cNvPr>
              <p:cNvSpPr txBox="1"/>
              <p:nvPr/>
            </p:nvSpPr>
            <p:spPr>
              <a:xfrm>
                <a:off x="3791434" y="2771012"/>
                <a:ext cx="2105448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truth</a:t>
                </a: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: 𝒮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𝔹</m:t>
                    </m:r>
                  </m:oMath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5D53F91-219B-E8A3-93F7-E8829B40B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434" y="2771012"/>
                <a:ext cx="2105448" cy="800219"/>
              </a:xfrm>
              <a:prstGeom prst="rect">
                <a:avLst/>
              </a:prstGeom>
              <a:blipFill>
                <a:blip r:embed="rId6"/>
                <a:stretch>
                  <a:fillRect l="-6087" t="-9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C80F31-18D6-B9EA-DA98-6748B3700D9E}"/>
              </a:ext>
            </a:extLst>
          </p:cNvPr>
          <p:cNvCxnSpPr>
            <a:cxnSpLocks/>
          </p:cNvCxnSpPr>
          <p:nvPr/>
        </p:nvCxnSpPr>
        <p:spPr>
          <a:xfrm flipH="1">
            <a:off x="9123374" y="1257926"/>
            <a:ext cx="1250903" cy="21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97953F-470D-8D4C-FBBB-F3634F900D32}"/>
              </a:ext>
            </a:extLst>
          </p:cNvPr>
          <p:cNvCxnSpPr>
            <a:cxnSpLocks/>
          </p:cNvCxnSpPr>
          <p:nvPr/>
        </p:nvCxnSpPr>
        <p:spPr>
          <a:xfrm flipH="1" flipV="1">
            <a:off x="9123374" y="2080260"/>
            <a:ext cx="1250903" cy="10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24EF31-0B1D-6181-186A-9CABC1C2CFB2}"/>
              </a:ext>
            </a:extLst>
          </p:cNvPr>
          <p:cNvSpPr txBox="1"/>
          <p:nvPr/>
        </p:nvSpPr>
        <p:spPr>
          <a:xfrm>
            <a:off x="10441127" y="1029990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Informal part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53875D-085A-8058-224E-7CFFABDC171E}"/>
              </a:ext>
            </a:extLst>
          </p:cNvPr>
          <p:cNvSpPr txBox="1"/>
          <p:nvPr/>
        </p:nvSpPr>
        <p:spPr>
          <a:xfrm>
            <a:off x="10441127" y="1999290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FA3510-EFB1-5159-9B5D-256A1B2253EB}"/>
              </a:ext>
            </a:extLst>
          </p:cNvPr>
          <p:cNvCxnSpPr>
            <a:cxnSpLocks/>
          </p:cNvCxnSpPr>
          <p:nvPr/>
        </p:nvCxnSpPr>
        <p:spPr>
          <a:xfrm>
            <a:off x="8984468" y="1234876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0E6286-0E64-A2E9-FC58-02C1EF9EE990}"/>
              </a:ext>
            </a:extLst>
          </p:cNvPr>
          <p:cNvCxnSpPr>
            <a:cxnSpLocks/>
          </p:cNvCxnSpPr>
          <p:nvPr/>
        </p:nvCxnSpPr>
        <p:spPr>
          <a:xfrm>
            <a:off x="8984468" y="1844258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641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04D0B-3395-2E43-B96A-CEA487797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D746B2-CA1C-84D1-528C-CC80D385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8DE265-A019-931B-288B-BE5442B57E01}"/>
              </a:ext>
            </a:extLst>
          </p:cNvPr>
          <p:cNvSpPr txBox="1"/>
          <p:nvPr/>
        </p:nvSpPr>
        <p:spPr>
          <a:xfrm>
            <a:off x="1752600" y="1653540"/>
            <a:ext cx="3750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TODO: grammar rules, language,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2743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133571-FD30-DCB8-3DEE-28095E0BE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004E4-0904-987F-AAD5-05AD4BDC0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7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585A1-4220-53F8-1D1C-78EAF8051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" t="20489" b="1"/>
          <a:stretch/>
        </p:blipFill>
        <p:spPr>
          <a:xfrm>
            <a:off x="204536" y="215217"/>
            <a:ext cx="8668753" cy="1094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AA039-8087-C188-B283-8DEE82A60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078" y="4299289"/>
            <a:ext cx="231668" cy="2438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BCD174-E7B2-9A40-0DF4-FA9FF3332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237" y="4299288"/>
            <a:ext cx="231668" cy="2438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0AAB35-F0F3-1697-BA3F-21C5CCCAB034}"/>
              </a:ext>
            </a:extLst>
          </p:cNvPr>
          <p:cNvSpPr txBox="1"/>
          <p:nvPr/>
        </p:nvSpPr>
        <p:spPr>
          <a:xfrm>
            <a:off x="5948516" y="2454200"/>
            <a:ext cx="2355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TODO: make horizontal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D6D7DA-F4E0-FFF0-0DB0-890001ACD3DC}"/>
                  </a:ext>
                </a:extLst>
              </p:cNvPr>
              <p:cNvSpPr/>
              <p:nvPr/>
            </p:nvSpPr>
            <p:spPr>
              <a:xfrm>
                <a:off x="3548315" y="4171149"/>
                <a:ext cx="647634" cy="5140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D6D7DA-F4E0-FFF0-0DB0-890001ACD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315" y="4171149"/>
                <a:ext cx="647634" cy="5140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74BD7E8-A1CB-F227-331C-70860F8DEB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4342839"/>
                  </p:ext>
                </p:extLst>
              </p:nvPr>
            </p:nvGraphicFramePr>
            <p:xfrm>
              <a:off x="424873" y="4055460"/>
              <a:ext cx="2601795" cy="731520"/>
            </p:xfrm>
            <a:graphic>
              <a:graphicData uri="http://schemas.openxmlformats.org/drawingml/2006/table">
                <a:tbl>
                  <a:tblPr firstRow="1" bandRow="1" bandCol="1">
                    <a:tableStyleId>{5C22544A-7EE6-4342-B048-85BDC9FD1C3A}</a:tableStyleId>
                  </a:tblPr>
                  <a:tblGrid>
                    <a:gridCol w="867265">
                      <a:extLst>
                        <a:ext uri="{9D8B030D-6E8A-4147-A177-3AD203B41FA5}">
                          <a16:colId xmlns:a16="http://schemas.microsoft.com/office/drawing/2014/main" val="787594252"/>
                        </a:ext>
                      </a:extLst>
                    </a:gridCol>
                    <a:gridCol w="867265">
                      <a:extLst>
                        <a:ext uri="{9D8B030D-6E8A-4147-A177-3AD203B41FA5}">
                          <a16:colId xmlns:a16="http://schemas.microsoft.com/office/drawing/2014/main" val="3557837015"/>
                        </a:ext>
                      </a:extLst>
                    </a:gridCol>
                    <a:gridCol w="867265">
                      <a:extLst>
                        <a:ext uri="{9D8B030D-6E8A-4147-A177-3AD203B41FA5}">
                          <a16:colId xmlns:a16="http://schemas.microsoft.com/office/drawing/2014/main" val="4146512376"/>
                        </a:ext>
                      </a:extLst>
                    </a:gridCol>
                  </a:tblGrid>
                  <a:tr h="311891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7606636"/>
                      </a:ext>
                    </a:extLst>
                  </a:tr>
                  <a:tr h="31189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88720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74BD7E8-A1CB-F227-331C-70860F8DEB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4342839"/>
                  </p:ext>
                </p:extLst>
              </p:nvPr>
            </p:nvGraphicFramePr>
            <p:xfrm>
              <a:off x="424873" y="4055460"/>
              <a:ext cx="2601795" cy="731520"/>
            </p:xfrm>
            <a:graphic>
              <a:graphicData uri="http://schemas.openxmlformats.org/drawingml/2006/table">
                <a:tbl>
                  <a:tblPr firstRow="1" bandRow="1" bandCol="1">
                    <a:tableStyleId>{5C22544A-7EE6-4342-B048-85BDC9FD1C3A}</a:tableStyleId>
                  </a:tblPr>
                  <a:tblGrid>
                    <a:gridCol w="867265">
                      <a:extLst>
                        <a:ext uri="{9D8B030D-6E8A-4147-A177-3AD203B41FA5}">
                          <a16:colId xmlns:a16="http://schemas.microsoft.com/office/drawing/2014/main" val="787594252"/>
                        </a:ext>
                      </a:extLst>
                    </a:gridCol>
                    <a:gridCol w="867265">
                      <a:extLst>
                        <a:ext uri="{9D8B030D-6E8A-4147-A177-3AD203B41FA5}">
                          <a16:colId xmlns:a16="http://schemas.microsoft.com/office/drawing/2014/main" val="3557837015"/>
                        </a:ext>
                      </a:extLst>
                    </a:gridCol>
                    <a:gridCol w="867265">
                      <a:extLst>
                        <a:ext uri="{9D8B030D-6E8A-4147-A177-3AD203B41FA5}">
                          <a16:colId xmlns:a16="http://schemas.microsoft.com/office/drawing/2014/main" val="4146512376"/>
                        </a:ext>
                      </a:extLst>
                    </a:gridCol>
                  </a:tblGrid>
                  <a:tr h="365760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34" t="-1639" r="-935" b="-10163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760663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99" t="-103333" r="-202098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1408" t="-103333" r="-103521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0000" t="-103333" r="-2797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88720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DBED899-576E-1A2F-3DC2-97BA5A425E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3419060"/>
                  </p:ext>
                </p:extLst>
              </p:nvPr>
            </p:nvGraphicFramePr>
            <p:xfrm>
              <a:off x="4726156" y="4055460"/>
              <a:ext cx="2722881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627">
                      <a:extLst>
                        <a:ext uri="{9D8B030D-6E8A-4147-A177-3AD203B41FA5}">
                          <a16:colId xmlns:a16="http://schemas.microsoft.com/office/drawing/2014/main" val="787594252"/>
                        </a:ext>
                      </a:extLst>
                    </a:gridCol>
                    <a:gridCol w="907627">
                      <a:extLst>
                        <a:ext uri="{9D8B030D-6E8A-4147-A177-3AD203B41FA5}">
                          <a16:colId xmlns:a16="http://schemas.microsoft.com/office/drawing/2014/main" val="3557837015"/>
                        </a:ext>
                      </a:extLst>
                    </a:gridCol>
                    <a:gridCol w="907627">
                      <a:extLst>
                        <a:ext uri="{9D8B030D-6E8A-4147-A177-3AD203B41FA5}">
                          <a16:colId xmlns:a16="http://schemas.microsoft.com/office/drawing/2014/main" val="4146512376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𝔹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76066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88720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DBED899-576E-1A2F-3DC2-97BA5A425E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3419060"/>
                  </p:ext>
                </p:extLst>
              </p:nvPr>
            </p:nvGraphicFramePr>
            <p:xfrm>
              <a:off x="4726156" y="4055460"/>
              <a:ext cx="2722881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627">
                      <a:extLst>
                        <a:ext uri="{9D8B030D-6E8A-4147-A177-3AD203B41FA5}">
                          <a16:colId xmlns:a16="http://schemas.microsoft.com/office/drawing/2014/main" val="787594252"/>
                        </a:ext>
                      </a:extLst>
                    </a:gridCol>
                    <a:gridCol w="907627">
                      <a:extLst>
                        <a:ext uri="{9D8B030D-6E8A-4147-A177-3AD203B41FA5}">
                          <a16:colId xmlns:a16="http://schemas.microsoft.com/office/drawing/2014/main" val="3557837015"/>
                        </a:ext>
                      </a:extLst>
                    </a:gridCol>
                    <a:gridCol w="907627">
                      <a:extLst>
                        <a:ext uri="{9D8B030D-6E8A-4147-A177-3AD203B41FA5}">
                          <a16:colId xmlns:a16="http://schemas.microsoft.com/office/drawing/2014/main" val="4146512376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24" t="-1639" r="-1119" b="-1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76066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887207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A0F9F8FD-0F02-DD77-8212-0B9A33A6B5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029107" y="4818080"/>
            <a:ext cx="298730" cy="1646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B72E55-B05D-2615-E217-A9556EC69A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946635" y="4818080"/>
            <a:ext cx="298730" cy="1646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E0ED05-0F8D-0EC4-FE52-57B49FDD9F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864163" y="4818080"/>
            <a:ext cx="298730" cy="1646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DA8A25-5397-C07C-29B2-5EE941363E96}"/>
                  </a:ext>
                </a:extLst>
              </p:cNvPr>
              <p:cNvSpPr txBox="1"/>
              <p:nvPr/>
            </p:nvSpPr>
            <p:spPr>
              <a:xfrm>
                <a:off x="5744949" y="5034632"/>
                <a:ext cx="5135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DA8A25-5397-C07C-29B2-5EE941363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949" y="5034632"/>
                <a:ext cx="513571" cy="369332"/>
              </a:xfrm>
              <a:prstGeom prst="rect">
                <a:avLst/>
              </a:prstGeom>
              <a:blipFill>
                <a:blip r:embed="rId9"/>
                <a:stretch>
                  <a:fillRect r="-4235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566FAA-A5C3-5296-A84C-7C2715B58BDE}"/>
                  </a:ext>
                </a:extLst>
              </p:cNvPr>
              <p:cNvSpPr txBox="1"/>
              <p:nvPr/>
            </p:nvSpPr>
            <p:spPr>
              <a:xfrm>
                <a:off x="4839383" y="5049748"/>
                <a:ext cx="5135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566FAA-A5C3-5296-A84C-7C2715B58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383" y="5049748"/>
                <a:ext cx="513571" cy="369332"/>
              </a:xfrm>
              <a:prstGeom prst="rect">
                <a:avLst/>
              </a:prstGeom>
              <a:blipFill>
                <a:blip r:embed="rId10"/>
                <a:stretch>
                  <a:fillRect r="-4285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9B97D2E-3286-343C-41F6-156D8F822D8C}"/>
                  </a:ext>
                </a:extLst>
              </p:cNvPr>
              <p:cNvSpPr txBox="1"/>
              <p:nvPr/>
            </p:nvSpPr>
            <p:spPr>
              <a:xfrm>
                <a:off x="6650515" y="5034632"/>
                <a:ext cx="7260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9B97D2E-3286-343C-41F6-156D8F822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515" y="5034632"/>
                <a:ext cx="726025" cy="369332"/>
              </a:xfrm>
              <a:prstGeom prst="rect">
                <a:avLst/>
              </a:prstGeom>
              <a:blipFill>
                <a:blip r:embed="rId11"/>
                <a:stretch>
                  <a:fillRect t="-10000" r="-168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28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Ao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30926</TotalTime>
  <Words>814</Words>
  <Application>Microsoft Office PowerPoint</Application>
  <PresentationFormat>Widescreen</PresentationFormat>
  <Paragraphs>222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Physical mathematics 1.1 Statements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 Carcassi</dc:creator>
  <cp:lastModifiedBy>Gabriele Carcassi</cp:lastModifiedBy>
  <cp:revision>164</cp:revision>
  <dcterms:created xsi:type="dcterms:W3CDTF">2021-04-07T15:17:47Z</dcterms:created>
  <dcterms:modified xsi:type="dcterms:W3CDTF">2023-12-15T15:12:21Z</dcterms:modified>
</cp:coreProperties>
</file>